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8" r:id="rId11"/>
    <p:sldId id="272" r:id="rId12"/>
    <p:sldId id="267" r:id="rId13"/>
    <p:sldId id="269" r:id="rId14"/>
    <p:sldId id="271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9013F-830C-4E3D-86EF-03BDBBA6A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BEA5A-EFCC-45E1-BCFA-41886CE4C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EB488-B4DF-4122-AC21-46EC46D4C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1243E-5133-4FF8-9136-F0D1C4F7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D3FA6-F92A-498F-A393-3420EC393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1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E670-2F13-4AF9-9C01-7E5FF8C9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9FA17-73D3-45B2-A890-208C8A2EB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62F4E-F302-40FD-A237-1153C64A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646AC-1D2F-4599-A808-9CAEAA27D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20033-C974-43A5-AD9C-10478C54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5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E997AA-A922-4370-93E9-2160290A3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A5B6D4-91A7-4C58-93A0-024200B16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487CB-33D8-4ABC-A375-E5A6D0676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AA88D-0A89-40C6-94BF-37B007C0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5915D-24C4-40E9-99A7-74202309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3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BADB4-539E-46A8-894B-9D2B1026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40021-421F-4EF5-8445-A07FB8733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6C625-1E7E-485E-BDAD-6A306ACF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54AE1-6E8B-4092-8A76-BAC6A092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5F95-16E8-4EF0-A022-14D7DAAD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4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EF362-0D8F-4621-BBD1-B25786C9F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B015D-973E-4B99-B6C6-9737F6F66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7334-162E-48A8-95F7-1AE63FAC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5C669-CFCC-4725-9E6B-14730BAD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DD8AB-6A37-482A-B85E-080A4763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5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119E1-2CE7-4BDE-8CA5-828FBE00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2D9C-87BC-460A-A599-07F1CF6E5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E88EF-A2C7-4CD2-8260-A5F3B8F63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BB2B0-D25C-480F-980F-A520999CD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6B7B8-EC68-46B8-A2CA-411A94A7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40B01-05C6-489A-B0FB-0AA80C97C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34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F778E-E83E-44D8-9BD4-876493D30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96F69-BEEF-4CDD-9B91-CAAF85640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6C465-4B38-414F-9064-3F91CE814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411ED-5309-49B8-8705-7578CA1B5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219C28-3312-435C-AC05-AB60467FF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3F84C9-11E1-44F5-B18E-D2A8FDDA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710289-2826-4798-A6F7-2A2E9C0F0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953867-DB10-4039-8C37-0C7F6819D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9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F8FD-0B5A-45BA-997D-8B33F1E7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A3CE9F-20C2-4726-9178-A9D8A3222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CFD9C-41C0-4711-BCE8-FE063DC85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0B0CDF-71A1-4E7E-B39A-D435F2D1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0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47C391-E572-4439-AECE-E70BC019A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627F38-0BC2-4B48-9B66-BB6EAEF9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E56AC-835E-42B4-BC8C-1B88CCA2A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D0DDB-265C-4F0D-B210-EAF80DFE4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34F15-2090-4324-8957-CC2A4060F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01A47-0891-472E-9986-2A31F972D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AD4C1-F54D-4DE5-A908-BCFA68908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8CEE0-2851-4C64-82C1-65E6E0A4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6C5C13-7A60-4F8F-B441-6E07BA62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46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8E80-9700-4A13-93E7-6C5EEA667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3AA06B-0016-4690-8E97-715FEE9163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7BA23-6F4B-4715-B303-1DFFCCE41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24D22-6596-4547-A3BF-141888346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1A61DE-F93F-4831-BE3E-5EEE7F20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AEC71-3FBA-4A63-94DF-A7FC2C82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7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A73CD-91C9-4C98-8545-1610D7BE9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848FA-D12D-4765-96ED-73F9A67C9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FD8AA-5B67-45BA-A3E6-DAD5CBF5B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AF05-3D1F-448F-BA72-781AFA95DFCD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77157-B1F5-416D-BFC8-DEBC9551E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C452C-16D8-43E4-A882-46FB54C6F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FF40-0693-48B1-B409-3B3B5549B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7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8033DB09-F02C-4FC8-996B-7DE6C8F1EBA7}"/>
              </a:ext>
            </a:extLst>
          </p:cNvPr>
          <p:cNvGrpSpPr/>
          <p:nvPr/>
        </p:nvGrpSpPr>
        <p:grpSpPr>
          <a:xfrm>
            <a:off x="2846093" y="550357"/>
            <a:ext cx="3564648" cy="1944883"/>
            <a:chOff x="4177907" y="1909218"/>
            <a:chExt cx="3564648" cy="194488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9A6CC4D-0C82-46EF-AA4D-5B457D90A93C}"/>
                </a:ext>
              </a:extLst>
            </p:cNvPr>
            <p:cNvSpPr/>
            <p:nvPr/>
          </p:nvSpPr>
          <p:spPr>
            <a:xfrm rot="20217013">
              <a:off x="4707155" y="3609802"/>
              <a:ext cx="238405" cy="2442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5D96D374-09F2-414E-91EB-8EBB5A34CBBC}"/>
                </a:ext>
              </a:extLst>
            </p:cNvPr>
            <p:cNvGrpSpPr/>
            <p:nvPr/>
          </p:nvGrpSpPr>
          <p:grpSpPr>
            <a:xfrm>
              <a:off x="4177907" y="1909218"/>
              <a:ext cx="3564648" cy="1821073"/>
              <a:chOff x="4177907" y="1909218"/>
              <a:chExt cx="3564648" cy="1821073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5458B591-3C55-4645-8D96-260DA99C0C43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607941"/>
                <a:chOff x="4177907" y="1909218"/>
                <a:chExt cx="3564648" cy="1607941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A8A64C0A-B82C-4E34-A1AF-2ADA9652957F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479952"/>
                  <a:chOff x="4177907" y="1909218"/>
                  <a:chExt cx="3564648" cy="1479952"/>
                </a:xfrm>
              </p:grpSpPr>
              <p:sp>
                <p:nvSpPr>
                  <p:cNvPr id="43" name="Rectangle: Rounded Corners 42">
                    <a:extLst>
                      <a:ext uri="{FF2B5EF4-FFF2-40B4-BE49-F238E27FC236}">
                        <a16:creationId xmlns:a16="http://schemas.microsoft.com/office/drawing/2014/main" id="{B760D575-87EF-4644-A941-E7D668EEA0E5}"/>
                      </a:ext>
                    </a:extLst>
                  </p:cNvPr>
                  <p:cNvSpPr/>
                  <p:nvPr/>
                </p:nvSpPr>
                <p:spPr>
                  <a:xfrm rot="2965843">
                    <a:off x="5106469" y="2455405"/>
                    <a:ext cx="478173" cy="1389357"/>
                  </a:xfrm>
                  <a:prstGeom prst="round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57E7D134-8B97-472E-810E-D146B1BA6C98}"/>
                      </a:ext>
                    </a:extLst>
                  </p:cNvPr>
                  <p:cNvSpPr/>
                  <p:nvPr/>
                </p:nvSpPr>
                <p:spPr>
                  <a:xfrm rot="8463937">
                    <a:off x="4177907" y="1909218"/>
                    <a:ext cx="3564648" cy="968361"/>
                  </a:xfrm>
                  <a:prstGeom prst="arc">
                    <a:avLst>
                      <a:gd name="adj1" fmla="val 16227391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623AEBA4-F10F-45DF-A351-295D63E79E70}"/>
                    </a:ext>
                  </a:extLst>
                </p:cNvPr>
                <p:cNvSpPr/>
                <p:nvPr/>
              </p:nvSpPr>
              <p:spPr>
                <a:xfrm rot="8733296">
                  <a:off x="4595436" y="3001615"/>
                  <a:ext cx="737052" cy="515544"/>
                </a:xfrm>
                <a:prstGeom prst="arc">
                  <a:avLst>
                    <a:gd name="adj1" fmla="val 17554569"/>
                    <a:gd name="adj2" fmla="val 21548160"/>
                  </a:avLst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6A129DF-73C7-42D3-B814-1EEF5CBD2263}"/>
                  </a:ext>
                </a:extLst>
              </p:cNvPr>
              <p:cNvSpPr/>
              <p:nvPr/>
            </p:nvSpPr>
            <p:spPr>
              <a:xfrm rot="20217013">
                <a:off x="4638288" y="3485992"/>
                <a:ext cx="1015528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C90687-78C3-4618-91B8-8944599F2A91}"/>
              </a:ext>
            </a:extLst>
          </p:cNvPr>
          <p:cNvGrpSpPr/>
          <p:nvPr/>
        </p:nvGrpSpPr>
        <p:grpSpPr>
          <a:xfrm flipH="1">
            <a:off x="-1069337" y="548550"/>
            <a:ext cx="3564648" cy="1944883"/>
            <a:chOff x="4177907" y="1909218"/>
            <a:chExt cx="3564648" cy="1944883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7E9E0E0-D9B1-4611-854E-6CA46CE836B7}"/>
                </a:ext>
              </a:extLst>
            </p:cNvPr>
            <p:cNvSpPr/>
            <p:nvPr/>
          </p:nvSpPr>
          <p:spPr>
            <a:xfrm rot="20217013">
              <a:off x="4707155" y="3609802"/>
              <a:ext cx="238405" cy="2442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DBEF440-90E3-4514-9EAB-9E77AD6AE78C}"/>
                </a:ext>
              </a:extLst>
            </p:cNvPr>
            <p:cNvGrpSpPr/>
            <p:nvPr/>
          </p:nvGrpSpPr>
          <p:grpSpPr>
            <a:xfrm>
              <a:off x="4177907" y="1909218"/>
              <a:ext cx="3564648" cy="1821073"/>
              <a:chOff x="4177907" y="1909218"/>
              <a:chExt cx="3564648" cy="1821073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ABF3E18-C8CD-46B3-AA63-93EADA2BE1EA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607941"/>
                <a:chOff x="4177907" y="1909218"/>
                <a:chExt cx="3564648" cy="160794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0578EE2-36D1-4D6F-B7B2-75F4CB857D56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479952"/>
                  <a:chOff x="4177907" y="1909218"/>
                  <a:chExt cx="3564648" cy="1479952"/>
                </a:xfrm>
              </p:grpSpPr>
              <p:sp>
                <p:nvSpPr>
                  <p:cNvPr id="34" name="Rectangle: Rounded Corners 33">
                    <a:extLst>
                      <a:ext uri="{FF2B5EF4-FFF2-40B4-BE49-F238E27FC236}">
                        <a16:creationId xmlns:a16="http://schemas.microsoft.com/office/drawing/2014/main" id="{BB8D32C4-65A2-41BF-9238-D9AA6C27BC57}"/>
                      </a:ext>
                    </a:extLst>
                  </p:cNvPr>
                  <p:cNvSpPr/>
                  <p:nvPr/>
                </p:nvSpPr>
                <p:spPr>
                  <a:xfrm rot="2965843">
                    <a:off x="5106469" y="2455405"/>
                    <a:ext cx="478173" cy="1389357"/>
                  </a:xfrm>
                  <a:prstGeom prst="round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Arc 34">
                    <a:extLst>
                      <a:ext uri="{FF2B5EF4-FFF2-40B4-BE49-F238E27FC236}">
                        <a16:creationId xmlns:a16="http://schemas.microsoft.com/office/drawing/2014/main" id="{36A2738A-BCE4-48D2-9584-DA6D49E5A9F4}"/>
                      </a:ext>
                    </a:extLst>
                  </p:cNvPr>
                  <p:cNvSpPr/>
                  <p:nvPr/>
                </p:nvSpPr>
                <p:spPr>
                  <a:xfrm rot="8463937">
                    <a:off x="4177907" y="1909218"/>
                    <a:ext cx="3564648" cy="968361"/>
                  </a:xfrm>
                  <a:prstGeom prst="arc">
                    <a:avLst>
                      <a:gd name="adj1" fmla="val 16227391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3" name="Arc 32">
                  <a:extLst>
                    <a:ext uri="{FF2B5EF4-FFF2-40B4-BE49-F238E27FC236}">
                      <a16:creationId xmlns:a16="http://schemas.microsoft.com/office/drawing/2014/main" id="{DFFA6913-F1F3-473B-A5FB-D055A24C0FA9}"/>
                    </a:ext>
                  </a:extLst>
                </p:cNvPr>
                <p:cNvSpPr/>
                <p:nvPr/>
              </p:nvSpPr>
              <p:spPr>
                <a:xfrm rot="8733296">
                  <a:off x="4595436" y="3001615"/>
                  <a:ext cx="737052" cy="515544"/>
                </a:xfrm>
                <a:prstGeom prst="arc">
                  <a:avLst>
                    <a:gd name="adj1" fmla="val 17554569"/>
                    <a:gd name="adj2" fmla="val 21548160"/>
                  </a:avLst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3A4A938-3C5F-4611-9A6D-163532D19171}"/>
                  </a:ext>
                </a:extLst>
              </p:cNvPr>
              <p:cNvSpPr/>
              <p:nvPr/>
            </p:nvSpPr>
            <p:spPr>
              <a:xfrm rot="20217013">
                <a:off x="4638288" y="3485992"/>
                <a:ext cx="1015528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605D34-2726-4BDE-991D-2B507D99E61C}"/>
              </a:ext>
            </a:extLst>
          </p:cNvPr>
          <p:cNvGrpSpPr/>
          <p:nvPr/>
        </p:nvGrpSpPr>
        <p:grpSpPr>
          <a:xfrm>
            <a:off x="975689" y="1162298"/>
            <a:ext cx="3384162" cy="3057364"/>
            <a:chOff x="975689" y="1162298"/>
            <a:chExt cx="3384162" cy="305736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92CD380-68D1-454E-A922-6A3BBBD97D95}"/>
                </a:ext>
              </a:extLst>
            </p:cNvPr>
            <p:cNvSpPr/>
            <p:nvPr/>
          </p:nvSpPr>
          <p:spPr>
            <a:xfrm>
              <a:off x="2072081" y="1719743"/>
              <a:ext cx="553673" cy="2499919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BA0F7CE-1793-40CB-90EF-1688B2D466D8}"/>
                </a:ext>
              </a:extLst>
            </p:cNvPr>
            <p:cNvSpPr/>
            <p:nvPr/>
          </p:nvSpPr>
          <p:spPr>
            <a:xfrm>
              <a:off x="2709786" y="1719742"/>
              <a:ext cx="553673" cy="2499919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4D1E8CD-C09F-4AC9-BA97-9E282C9E8CE7}"/>
                </a:ext>
              </a:extLst>
            </p:cNvPr>
            <p:cNvSpPr/>
            <p:nvPr/>
          </p:nvSpPr>
          <p:spPr>
            <a:xfrm rot="2949640">
              <a:off x="3246697" y="602817"/>
              <a:ext cx="553673" cy="1672635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2484D8E-CEBE-4D85-AF06-313683634D8C}"/>
                </a:ext>
              </a:extLst>
            </p:cNvPr>
            <p:cNvSpPr/>
            <p:nvPr/>
          </p:nvSpPr>
          <p:spPr>
            <a:xfrm rot="18650360" flipH="1">
              <a:off x="1535170" y="602817"/>
              <a:ext cx="553673" cy="1672635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335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D5CF908-EBAE-49B7-9FD6-378AC16821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8551" y="2821273"/>
          <a:ext cx="5640387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5667840" imgH="1382040" progId="ChemDraw.Document.6.0">
                  <p:embed/>
                </p:oleObj>
              </mc:Choice>
              <mc:Fallback>
                <p:oleObj name="CS ChemDraw Drawing" r:id="rId2" imgW="5667840" imgH="1382040" progId="ChemDraw.Document.6.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D5CF908-EBAE-49B7-9FD6-378AC16821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98551" y="2821273"/>
                        <a:ext cx="5640387" cy="1376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E. Trodelvy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6232403" y="2996841"/>
            <a:ext cx="22772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SMCC-PEG8-K-PABC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9482593" y="3013281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SN-38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Sacituzumab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7043905" y="1921428"/>
            <a:ext cx="2956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Trodelvy average DAR: 7.6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10211333" y="3519919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12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D5CF908-EBAE-49B7-9FD6-378AC1682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598300"/>
              </p:ext>
            </p:extLst>
          </p:nvPr>
        </p:nvGraphicFramePr>
        <p:xfrm>
          <a:off x="4698551" y="2821273"/>
          <a:ext cx="5640387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5667840" imgH="1382040" progId="ChemDraw.Document.6.0">
                  <p:embed/>
                </p:oleObj>
              </mc:Choice>
              <mc:Fallback>
                <p:oleObj name="CS ChemDraw Drawing" r:id="rId2" imgW="5667840" imgH="1382040" progId="ChemDraw.Document.6.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D5CF908-EBAE-49B7-9FD6-378AC16821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98551" y="2821273"/>
                        <a:ext cx="5640387" cy="1376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Trodelvy, average DAR: 7.6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9482593" y="3013281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SN-38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Sacituzumab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10211333" y="3519919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FD104DB4-4835-45F1-A284-218F3176406E}"/>
              </a:ext>
            </a:extLst>
          </p:cNvPr>
          <p:cNvSpPr/>
          <p:nvPr/>
        </p:nvSpPr>
        <p:spPr>
          <a:xfrm rot="16200000">
            <a:off x="7187245" y="2983784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C9C14F6-E5A1-41B4-B1EC-F1E0180E83D4}"/>
              </a:ext>
            </a:extLst>
          </p:cNvPr>
          <p:cNvSpPr txBox="1"/>
          <p:nvPr/>
        </p:nvSpPr>
        <p:spPr>
          <a:xfrm>
            <a:off x="8098121" y="4832300"/>
            <a:ext cx="9097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Lysine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CBBC958-DB25-4803-84C8-A15567C81282}"/>
              </a:ext>
            </a:extLst>
          </p:cNvPr>
          <p:cNvSpPr txBox="1"/>
          <p:nvPr/>
        </p:nvSpPr>
        <p:spPr>
          <a:xfrm>
            <a:off x="8819952" y="2725097"/>
            <a:ext cx="12700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PABC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CC0FD0F-B710-44B9-95D9-6DB8D25D91D4}"/>
              </a:ext>
            </a:extLst>
          </p:cNvPr>
          <p:cNvSpPr txBox="1"/>
          <p:nvPr/>
        </p:nvSpPr>
        <p:spPr>
          <a:xfrm>
            <a:off x="6824345" y="2735374"/>
            <a:ext cx="10082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PEG8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6E61E6C-DFE4-4F2D-8EDD-87E1A3BAC157}"/>
              </a:ext>
            </a:extLst>
          </p:cNvPr>
          <p:cNvSpPr txBox="1"/>
          <p:nvPr/>
        </p:nvSpPr>
        <p:spPr>
          <a:xfrm>
            <a:off x="4686032" y="4832300"/>
            <a:ext cx="1873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SMCC</a:t>
            </a:r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00BE7C4D-E91F-4A6B-BBC9-30F8CB90A7EB}"/>
              </a:ext>
            </a:extLst>
          </p:cNvPr>
          <p:cNvSpPr/>
          <p:nvPr/>
        </p:nvSpPr>
        <p:spPr>
          <a:xfrm rot="5400000">
            <a:off x="5514281" y="3986029"/>
            <a:ext cx="244534" cy="1235630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A5299EA-EACA-48D7-BFBC-ED18191FA6D5}"/>
              </a:ext>
            </a:extLst>
          </p:cNvPr>
          <p:cNvSpPr txBox="1"/>
          <p:nvPr/>
        </p:nvSpPr>
        <p:spPr>
          <a:xfrm>
            <a:off x="5635477" y="4836544"/>
            <a:ext cx="23776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Triazole</a:t>
            </a:r>
          </a:p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(Click chemistry)</a:t>
            </a:r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A27C82C5-7D9F-46F9-938D-768E94564BDC}"/>
              </a:ext>
            </a:extLst>
          </p:cNvPr>
          <p:cNvSpPr/>
          <p:nvPr/>
        </p:nvSpPr>
        <p:spPr>
          <a:xfrm rot="5400000">
            <a:off x="6579764" y="4305808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Right Brace 58">
            <a:extLst>
              <a:ext uri="{FF2B5EF4-FFF2-40B4-BE49-F238E27FC236}">
                <a16:creationId xmlns:a16="http://schemas.microsoft.com/office/drawing/2014/main" id="{6A0D038F-3C38-4720-A222-A0F4376EE039}"/>
              </a:ext>
            </a:extLst>
          </p:cNvPr>
          <p:cNvSpPr/>
          <p:nvPr/>
        </p:nvSpPr>
        <p:spPr>
          <a:xfrm rot="5400000">
            <a:off x="8421138" y="4301564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ight Brace 59">
            <a:extLst>
              <a:ext uri="{FF2B5EF4-FFF2-40B4-BE49-F238E27FC236}">
                <a16:creationId xmlns:a16="http://schemas.microsoft.com/office/drawing/2014/main" id="{4B729C83-4609-468F-96C0-5FD6FD188F62}"/>
              </a:ext>
            </a:extLst>
          </p:cNvPr>
          <p:cNvSpPr/>
          <p:nvPr/>
        </p:nvSpPr>
        <p:spPr>
          <a:xfrm rot="16200000">
            <a:off x="9325833" y="2846960"/>
            <a:ext cx="244534" cy="880431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141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F. Blenrep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235156" y="2965756"/>
            <a:ext cx="12924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Belantamab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7043905" y="1921428"/>
            <a:ext cx="2956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Blenrep average DAR: 4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BAAE2C4-94EC-4A0F-BAA1-84F6A3280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99847"/>
              </p:ext>
            </p:extLst>
          </p:nvPr>
        </p:nvGraphicFramePr>
        <p:xfrm>
          <a:off x="4700155" y="3323457"/>
          <a:ext cx="199866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1998000" imgH="756720" progId="ChemDraw.Document.6.0">
                  <p:embed/>
                </p:oleObj>
              </mc:Choice>
              <mc:Fallback>
                <p:oleObj name="CS ChemDraw Drawing" r:id="rId2" imgW="1998000" imgH="7567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00155" y="3323457"/>
                        <a:ext cx="1998663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7410436" y="3000291"/>
            <a:ext cx="25229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Monomethyl auristatin (MMAF)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6571633" y="3207888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38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G. Zynlonta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611698" y="3084093"/>
            <a:ext cx="2377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Mal-PEG8-VA-PABA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Loncastuximab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7043905" y="1921428"/>
            <a:ext cx="2956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Zynlonta average DAR: 2.3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8354300" y="3075603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SG319 PBD dimer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8989799" y="3765142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30CFF47-8EB1-4C49-9A93-BB1C186E71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635537"/>
              </p:ext>
            </p:extLst>
          </p:nvPr>
        </p:nvGraphicFramePr>
        <p:xfrm>
          <a:off x="4695363" y="3542006"/>
          <a:ext cx="435451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354560" imgH="1185840" progId="ChemDraw.Document.6.0">
                  <p:embed/>
                </p:oleObj>
              </mc:Choice>
              <mc:Fallback>
                <p:oleObj name="CS ChemDraw Drawing" r:id="rId2" imgW="4354560" imgH="11858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95363" y="3542006"/>
                        <a:ext cx="4354513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3604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Zynlonta, average DAR: 2.3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4220203" y="4834060"/>
            <a:ext cx="2377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Maleimide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Loncastuximab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8354300" y="3075603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SG319 PBD dimer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8989799" y="3765142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30CFF47-8EB1-4C49-9A93-BB1C186E71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133080"/>
              </p:ext>
            </p:extLst>
          </p:nvPr>
        </p:nvGraphicFramePr>
        <p:xfrm>
          <a:off x="4695363" y="3542006"/>
          <a:ext cx="435451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354560" imgH="1185840" progId="ChemDraw.Document.6.0">
                  <p:embed/>
                </p:oleObj>
              </mc:Choice>
              <mc:Fallback>
                <p:oleObj name="CS ChemDraw Drawing" r:id="rId2" imgW="4354560" imgH="1185840" progId="ChemDraw.Document.6.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30CFF47-8EB1-4C49-9A93-BB1C186E71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95363" y="3542006"/>
                        <a:ext cx="4354513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3A8E6A13-EF53-4B16-AFF0-F487691EDF3C}"/>
              </a:ext>
            </a:extLst>
          </p:cNvPr>
          <p:cNvSpPr txBox="1"/>
          <p:nvPr/>
        </p:nvSpPr>
        <p:spPr>
          <a:xfrm>
            <a:off x="5806681" y="2702851"/>
            <a:ext cx="14273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PEG8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CE0525D-6717-44A1-8D66-150F71B7DA59}"/>
              </a:ext>
            </a:extLst>
          </p:cNvPr>
          <p:cNvSpPr txBox="1"/>
          <p:nvPr/>
        </p:nvSpPr>
        <p:spPr>
          <a:xfrm>
            <a:off x="6693370" y="2691607"/>
            <a:ext cx="1772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Val-Ala Linker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F218C9F-0AC1-4EA8-9888-ACB406AFCDB7}"/>
              </a:ext>
            </a:extLst>
          </p:cNvPr>
          <p:cNvSpPr txBox="1"/>
          <p:nvPr/>
        </p:nvSpPr>
        <p:spPr>
          <a:xfrm>
            <a:off x="7165481" y="4861192"/>
            <a:ext cx="2377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PABA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2B7F85E2-EAB2-404E-A2C6-742A1463C614}"/>
              </a:ext>
            </a:extLst>
          </p:cNvPr>
          <p:cNvSpPr/>
          <p:nvPr/>
        </p:nvSpPr>
        <p:spPr>
          <a:xfrm rot="5400000">
            <a:off x="5164490" y="4303324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ight Brace 53">
            <a:extLst>
              <a:ext uri="{FF2B5EF4-FFF2-40B4-BE49-F238E27FC236}">
                <a16:creationId xmlns:a16="http://schemas.microsoft.com/office/drawing/2014/main" id="{62F11C3F-A275-46C7-8FAA-22B4B9EA2203}"/>
              </a:ext>
            </a:extLst>
          </p:cNvPr>
          <p:cNvSpPr/>
          <p:nvPr/>
        </p:nvSpPr>
        <p:spPr>
          <a:xfrm rot="5400000">
            <a:off x="8232031" y="4400394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Right Brace 54">
            <a:extLst>
              <a:ext uri="{FF2B5EF4-FFF2-40B4-BE49-F238E27FC236}">
                <a16:creationId xmlns:a16="http://schemas.microsoft.com/office/drawing/2014/main" id="{AA149AC5-F272-47C5-AA00-5F604B66130A}"/>
              </a:ext>
            </a:extLst>
          </p:cNvPr>
          <p:cNvSpPr/>
          <p:nvPr/>
        </p:nvSpPr>
        <p:spPr>
          <a:xfrm rot="16200000">
            <a:off x="6404967" y="3001793"/>
            <a:ext cx="244534" cy="604559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D3217546-8CCE-47E2-81BB-8DCA8D6A1503}"/>
              </a:ext>
            </a:extLst>
          </p:cNvPr>
          <p:cNvSpPr/>
          <p:nvPr/>
        </p:nvSpPr>
        <p:spPr>
          <a:xfrm rot="16200000">
            <a:off x="7439736" y="2685238"/>
            <a:ext cx="244534" cy="1241894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236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A77437F4-C92A-4986-87FE-5740E4CA9373}"/>
              </a:ext>
            </a:extLst>
          </p:cNvPr>
          <p:cNvSpPr/>
          <p:nvPr/>
        </p:nvSpPr>
        <p:spPr>
          <a:xfrm>
            <a:off x="1940767" y="1540464"/>
            <a:ext cx="8159408" cy="3545633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5B8F737A-2553-4035-B350-FAC8A7F49BC1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9863E8ED-5929-4190-A916-EABDC3A26A5C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2EEE289C-EC5A-4DD7-A88B-6865BC4EE086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69E49981-7C15-4630-896C-378D8FADFDD0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id="{5033CA31-5F59-4EAE-8AB6-C13E7AE5A1CC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273" name="Group 272">
                    <a:extLst>
                      <a:ext uri="{FF2B5EF4-FFF2-40B4-BE49-F238E27FC236}">
                        <a16:creationId xmlns:a16="http://schemas.microsoft.com/office/drawing/2014/main" id="{AF1951A3-99BC-483D-A228-E4E8812E1A68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07B5E42-5874-4A45-BAEE-6856D4103E4D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Arc 275">
                      <a:extLst>
                        <a:ext uri="{FF2B5EF4-FFF2-40B4-BE49-F238E27FC236}">
                          <a16:creationId xmlns:a16="http://schemas.microsoft.com/office/drawing/2014/main" id="{CCE6A868-A577-4B58-8543-C63CA8A26586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74" name="Arc 273">
                    <a:extLst>
                      <a:ext uri="{FF2B5EF4-FFF2-40B4-BE49-F238E27FC236}">
                        <a16:creationId xmlns:a16="http://schemas.microsoft.com/office/drawing/2014/main" id="{79DEB04C-8475-46DE-836C-4BBEAAD3813A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72" name="Rectangle 271">
                  <a:extLst>
                    <a:ext uri="{FF2B5EF4-FFF2-40B4-BE49-F238E27FC236}">
                      <a16:creationId xmlns:a16="http://schemas.microsoft.com/office/drawing/2014/main" id="{42050153-1565-4A9A-B900-B2D97DA240A6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E8E37320-EFAA-48B7-B90D-C946B374230F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1FDB8471-9C0C-41A8-ACF3-5D95F4EDD2E2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10778B69-92D2-4324-86D3-642E9D351637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263" name="Group 262">
                  <a:extLst>
                    <a:ext uri="{FF2B5EF4-FFF2-40B4-BE49-F238E27FC236}">
                      <a16:creationId xmlns:a16="http://schemas.microsoft.com/office/drawing/2014/main" id="{C1A8BE94-B661-4619-AA35-4A57620F1452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1A63ED74-55B9-4966-B254-23CEF828A908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267" name="Rectangle: Rounded Corners 266">
                      <a:extLst>
                        <a:ext uri="{FF2B5EF4-FFF2-40B4-BE49-F238E27FC236}">
                          <a16:creationId xmlns:a16="http://schemas.microsoft.com/office/drawing/2014/main" id="{362C6600-FBA0-4336-8F24-C592989D5743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8" name="Arc 267">
                      <a:extLst>
                        <a:ext uri="{FF2B5EF4-FFF2-40B4-BE49-F238E27FC236}">
                          <a16:creationId xmlns:a16="http://schemas.microsoft.com/office/drawing/2014/main" id="{F295CC21-BB5A-4664-8CA4-9100D369541E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6" name="Arc 265">
                    <a:extLst>
                      <a:ext uri="{FF2B5EF4-FFF2-40B4-BE49-F238E27FC236}">
                        <a16:creationId xmlns:a16="http://schemas.microsoft.com/office/drawing/2014/main" id="{B8B2A8D2-F2EB-48F8-ADA5-4837E1B22CE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AD4C7DBD-24FF-4AC7-B11A-D6CB3F873A4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88698BBC-8BBA-47E9-AFE8-9B5B71FBD7A7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257" name="Rectangle: Rounded Corners 256">
                <a:extLst>
                  <a:ext uri="{FF2B5EF4-FFF2-40B4-BE49-F238E27FC236}">
                    <a16:creationId xmlns:a16="http://schemas.microsoft.com/office/drawing/2014/main" id="{1DA8F442-E9BA-436D-A768-B081B71BBC8D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: Rounded Corners 257">
                <a:extLst>
                  <a:ext uri="{FF2B5EF4-FFF2-40B4-BE49-F238E27FC236}">
                    <a16:creationId xmlns:a16="http://schemas.microsoft.com/office/drawing/2014/main" id="{256CAB24-2870-4B72-9485-51F53936E32C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9" name="Rectangle: Rounded Corners 258">
                <a:extLst>
                  <a:ext uri="{FF2B5EF4-FFF2-40B4-BE49-F238E27FC236}">
                    <a16:creationId xmlns:a16="http://schemas.microsoft.com/office/drawing/2014/main" id="{EC387DF0-0DDA-4809-A877-2262E918990C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: Rounded Corners 259">
                <a:extLst>
                  <a:ext uri="{FF2B5EF4-FFF2-40B4-BE49-F238E27FC236}">
                    <a16:creationId xmlns:a16="http://schemas.microsoft.com/office/drawing/2014/main" id="{C6386880-AD50-4601-9030-0FC9ED88B3FD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E388B12C-523E-4FA5-9326-E01D8B7B1009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F. Blenrep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71C48DF0-A32E-4BA8-83EB-60CD5C435756}"/>
              </a:ext>
            </a:extLst>
          </p:cNvPr>
          <p:cNvSpPr txBox="1"/>
          <p:nvPr/>
        </p:nvSpPr>
        <p:spPr>
          <a:xfrm>
            <a:off x="5235156" y="2965756"/>
            <a:ext cx="12924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mc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D75DFC62-483C-45BA-8119-80580F08FF8D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Belantamab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751D1B3-DBC3-42F6-8457-F1625B0AEC2A}"/>
              </a:ext>
            </a:extLst>
          </p:cNvPr>
          <p:cNvSpPr txBox="1"/>
          <p:nvPr/>
        </p:nvSpPr>
        <p:spPr>
          <a:xfrm>
            <a:off x="7043905" y="1921428"/>
            <a:ext cx="2956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Blenrep average DAR: 4</a:t>
            </a:r>
          </a:p>
        </p:txBody>
      </p:sp>
      <p:graphicFrame>
        <p:nvGraphicFramePr>
          <p:cNvPr id="281" name="Object 280">
            <a:extLst>
              <a:ext uri="{FF2B5EF4-FFF2-40B4-BE49-F238E27FC236}">
                <a16:creationId xmlns:a16="http://schemas.microsoft.com/office/drawing/2014/main" id="{252C75CE-68F4-4CAE-BF33-017ED642A9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67640"/>
              </p:ext>
            </p:extLst>
          </p:nvPr>
        </p:nvGraphicFramePr>
        <p:xfrm>
          <a:off x="4700155" y="3323457"/>
          <a:ext cx="199866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1998000" imgH="756720" progId="ChemDraw.Document.6.0">
                  <p:embed/>
                </p:oleObj>
              </mc:Choice>
              <mc:Fallback>
                <p:oleObj name="CS ChemDraw Drawing" r:id="rId2" imgW="1998000" imgH="756720" progId="ChemDraw.Document.6.0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BAAE2C4-94EC-4A0F-BAA1-84F6A3280F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00155" y="3323457"/>
                        <a:ext cx="1998663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2" name="TextBox 281">
            <a:extLst>
              <a:ext uri="{FF2B5EF4-FFF2-40B4-BE49-F238E27FC236}">
                <a16:creationId xmlns:a16="http://schemas.microsoft.com/office/drawing/2014/main" id="{01ED9815-6ADE-4FE8-B9B4-F8FA39312866}"/>
              </a:ext>
            </a:extLst>
          </p:cNvPr>
          <p:cNvSpPr txBox="1"/>
          <p:nvPr/>
        </p:nvSpPr>
        <p:spPr>
          <a:xfrm>
            <a:off x="7410436" y="3000291"/>
            <a:ext cx="25229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Monomethyl auristatin (MMAF)</a:t>
            </a:r>
          </a:p>
        </p:txBody>
      </p:sp>
      <p:sp>
        <p:nvSpPr>
          <p:cNvPr id="283" name="Explosion: 8 Points 282">
            <a:extLst>
              <a:ext uri="{FF2B5EF4-FFF2-40B4-BE49-F238E27FC236}">
                <a16:creationId xmlns:a16="http://schemas.microsoft.com/office/drawing/2014/main" id="{F0C14FF0-4ABD-4BDA-9D20-8B3997807D52}"/>
              </a:ext>
            </a:extLst>
          </p:cNvPr>
          <p:cNvSpPr>
            <a:spLocks noChangeAspect="1"/>
          </p:cNvSpPr>
          <p:nvPr/>
        </p:nvSpPr>
        <p:spPr>
          <a:xfrm>
            <a:off x="6571633" y="3207888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2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8033DB09-F02C-4FC8-996B-7DE6C8F1EBA7}"/>
              </a:ext>
            </a:extLst>
          </p:cNvPr>
          <p:cNvGrpSpPr/>
          <p:nvPr/>
        </p:nvGrpSpPr>
        <p:grpSpPr>
          <a:xfrm>
            <a:off x="2299162" y="71792"/>
            <a:ext cx="3564648" cy="1944883"/>
            <a:chOff x="4177907" y="1909218"/>
            <a:chExt cx="3564648" cy="194488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9A6CC4D-0C82-46EF-AA4D-5B457D90A93C}"/>
                </a:ext>
              </a:extLst>
            </p:cNvPr>
            <p:cNvSpPr/>
            <p:nvPr/>
          </p:nvSpPr>
          <p:spPr>
            <a:xfrm rot="20217013">
              <a:off x="4707155" y="3609802"/>
              <a:ext cx="238405" cy="2442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5D96D374-09F2-414E-91EB-8EBB5A34CBBC}"/>
                </a:ext>
              </a:extLst>
            </p:cNvPr>
            <p:cNvGrpSpPr/>
            <p:nvPr/>
          </p:nvGrpSpPr>
          <p:grpSpPr>
            <a:xfrm>
              <a:off x="4177907" y="1909218"/>
              <a:ext cx="3564648" cy="1821073"/>
              <a:chOff x="4177907" y="1909218"/>
              <a:chExt cx="3564648" cy="1821073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5458B591-3C55-4645-8D96-260DA99C0C43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607941"/>
                <a:chOff x="4177907" y="1909218"/>
                <a:chExt cx="3564648" cy="1607941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A8A64C0A-B82C-4E34-A1AF-2ADA9652957F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479952"/>
                  <a:chOff x="4177907" y="1909218"/>
                  <a:chExt cx="3564648" cy="1479952"/>
                </a:xfrm>
              </p:grpSpPr>
              <p:sp>
                <p:nvSpPr>
                  <p:cNvPr id="43" name="Rectangle: Rounded Corners 42">
                    <a:extLst>
                      <a:ext uri="{FF2B5EF4-FFF2-40B4-BE49-F238E27FC236}">
                        <a16:creationId xmlns:a16="http://schemas.microsoft.com/office/drawing/2014/main" id="{B760D575-87EF-4644-A941-E7D668EEA0E5}"/>
                      </a:ext>
                    </a:extLst>
                  </p:cNvPr>
                  <p:cNvSpPr/>
                  <p:nvPr/>
                </p:nvSpPr>
                <p:spPr>
                  <a:xfrm rot="2965843">
                    <a:off x="5106469" y="2455405"/>
                    <a:ext cx="478173" cy="1389357"/>
                  </a:xfrm>
                  <a:prstGeom prst="round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57E7D134-8B97-472E-810E-D146B1BA6C98}"/>
                      </a:ext>
                    </a:extLst>
                  </p:cNvPr>
                  <p:cNvSpPr/>
                  <p:nvPr/>
                </p:nvSpPr>
                <p:spPr>
                  <a:xfrm rot="8463937">
                    <a:off x="4177907" y="1909218"/>
                    <a:ext cx="3564648" cy="968361"/>
                  </a:xfrm>
                  <a:prstGeom prst="arc">
                    <a:avLst>
                      <a:gd name="adj1" fmla="val 16227391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623AEBA4-F10F-45DF-A351-295D63E79E70}"/>
                    </a:ext>
                  </a:extLst>
                </p:cNvPr>
                <p:cNvSpPr/>
                <p:nvPr/>
              </p:nvSpPr>
              <p:spPr>
                <a:xfrm rot="8733296">
                  <a:off x="4595436" y="3001615"/>
                  <a:ext cx="737052" cy="515544"/>
                </a:xfrm>
                <a:prstGeom prst="arc">
                  <a:avLst>
                    <a:gd name="adj1" fmla="val 17554569"/>
                    <a:gd name="adj2" fmla="val 21548160"/>
                  </a:avLst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6A129DF-73C7-42D3-B814-1EEF5CBD2263}"/>
                  </a:ext>
                </a:extLst>
              </p:cNvPr>
              <p:cNvSpPr/>
              <p:nvPr/>
            </p:nvSpPr>
            <p:spPr>
              <a:xfrm rot="20217013">
                <a:off x="4638288" y="3485992"/>
                <a:ext cx="1015528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C90687-78C3-4618-91B8-8944599F2A91}"/>
              </a:ext>
            </a:extLst>
          </p:cNvPr>
          <p:cNvGrpSpPr/>
          <p:nvPr/>
        </p:nvGrpSpPr>
        <p:grpSpPr>
          <a:xfrm flipH="1">
            <a:off x="-1616268" y="69985"/>
            <a:ext cx="3564648" cy="1944883"/>
            <a:chOff x="4177907" y="1909218"/>
            <a:chExt cx="3564648" cy="1944883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7E9E0E0-D9B1-4611-854E-6CA46CE836B7}"/>
                </a:ext>
              </a:extLst>
            </p:cNvPr>
            <p:cNvSpPr/>
            <p:nvPr/>
          </p:nvSpPr>
          <p:spPr>
            <a:xfrm rot="20217013">
              <a:off x="4707155" y="3609802"/>
              <a:ext cx="238405" cy="2442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DBEF440-90E3-4514-9EAB-9E77AD6AE78C}"/>
                </a:ext>
              </a:extLst>
            </p:cNvPr>
            <p:cNvGrpSpPr/>
            <p:nvPr/>
          </p:nvGrpSpPr>
          <p:grpSpPr>
            <a:xfrm>
              <a:off x="4177907" y="1909218"/>
              <a:ext cx="3564648" cy="1821073"/>
              <a:chOff x="4177907" y="1909218"/>
              <a:chExt cx="3564648" cy="1821073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ABF3E18-C8CD-46B3-AA63-93EADA2BE1EA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607941"/>
                <a:chOff x="4177907" y="1909218"/>
                <a:chExt cx="3564648" cy="160794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0578EE2-36D1-4D6F-B7B2-75F4CB857D56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479952"/>
                  <a:chOff x="4177907" y="1909218"/>
                  <a:chExt cx="3564648" cy="1479952"/>
                </a:xfrm>
              </p:grpSpPr>
              <p:sp>
                <p:nvSpPr>
                  <p:cNvPr id="34" name="Rectangle: Rounded Corners 33">
                    <a:extLst>
                      <a:ext uri="{FF2B5EF4-FFF2-40B4-BE49-F238E27FC236}">
                        <a16:creationId xmlns:a16="http://schemas.microsoft.com/office/drawing/2014/main" id="{BB8D32C4-65A2-41BF-9238-D9AA6C27BC57}"/>
                      </a:ext>
                    </a:extLst>
                  </p:cNvPr>
                  <p:cNvSpPr/>
                  <p:nvPr/>
                </p:nvSpPr>
                <p:spPr>
                  <a:xfrm rot="2965843">
                    <a:off x="5106469" y="2455405"/>
                    <a:ext cx="478173" cy="1389357"/>
                  </a:xfrm>
                  <a:prstGeom prst="round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Arc 34">
                    <a:extLst>
                      <a:ext uri="{FF2B5EF4-FFF2-40B4-BE49-F238E27FC236}">
                        <a16:creationId xmlns:a16="http://schemas.microsoft.com/office/drawing/2014/main" id="{36A2738A-BCE4-48D2-9584-DA6D49E5A9F4}"/>
                      </a:ext>
                    </a:extLst>
                  </p:cNvPr>
                  <p:cNvSpPr/>
                  <p:nvPr/>
                </p:nvSpPr>
                <p:spPr>
                  <a:xfrm rot="8463937">
                    <a:off x="4177907" y="1909218"/>
                    <a:ext cx="3564648" cy="968361"/>
                  </a:xfrm>
                  <a:prstGeom prst="arc">
                    <a:avLst>
                      <a:gd name="adj1" fmla="val 16227391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3" name="Arc 32">
                  <a:extLst>
                    <a:ext uri="{FF2B5EF4-FFF2-40B4-BE49-F238E27FC236}">
                      <a16:creationId xmlns:a16="http://schemas.microsoft.com/office/drawing/2014/main" id="{DFFA6913-F1F3-473B-A5FB-D055A24C0FA9}"/>
                    </a:ext>
                  </a:extLst>
                </p:cNvPr>
                <p:cNvSpPr/>
                <p:nvPr/>
              </p:nvSpPr>
              <p:spPr>
                <a:xfrm rot="8733296">
                  <a:off x="4595436" y="3001615"/>
                  <a:ext cx="737052" cy="515544"/>
                </a:xfrm>
                <a:prstGeom prst="arc">
                  <a:avLst>
                    <a:gd name="adj1" fmla="val 17554569"/>
                    <a:gd name="adj2" fmla="val 21548160"/>
                  </a:avLst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3A4A938-3C5F-4611-9A6D-163532D19171}"/>
                  </a:ext>
                </a:extLst>
              </p:cNvPr>
              <p:cNvSpPr/>
              <p:nvPr/>
            </p:nvSpPr>
            <p:spPr>
              <a:xfrm rot="20217013">
                <a:off x="4638288" y="3485992"/>
                <a:ext cx="1015528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605D34-2726-4BDE-991D-2B507D99E61C}"/>
              </a:ext>
            </a:extLst>
          </p:cNvPr>
          <p:cNvGrpSpPr/>
          <p:nvPr/>
        </p:nvGrpSpPr>
        <p:grpSpPr>
          <a:xfrm>
            <a:off x="428758" y="683733"/>
            <a:ext cx="3384162" cy="3057364"/>
            <a:chOff x="975689" y="1162298"/>
            <a:chExt cx="3384162" cy="305736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92CD380-68D1-454E-A922-6A3BBBD97D95}"/>
                </a:ext>
              </a:extLst>
            </p:cNvPr>
            <p:cNvSpPr/>
            <p:nvPr/>
          </p:nvSpPr>
          <p:spPr>
            <a:xfrm>
              <a:off x="2072081" y="1719743"/>
              <a:ext cx="553673" cy="2499919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BA0F7CE-1793-40CB-90EF-1688B2D466D8}"/>
                </a:ext>
              </a:extLst>
            </p:cNvPr>
            <p:cNvSpPr/>
            <p:nvPr/>
          </p:nvSpPr>
          <p:spPr>
            <a:xfrm>
              <a:off x="2709786" y="1719742"/>
              <a:ext cx="553673" cy="2499919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4D1E8CD-C09F-4AC9-BA97-9E282C9E8CE7}"/>
                </a:ext>
              </a:extLst>
            </p:cNvPr>
            <p:cNvSpPr/>
            <p:nvPr/>
          </p:nvSpPr>
          <p:spPr>
            <a:xfrm rot="2949640">
              <a:off x="3246697" y="602817"/>
              <a:ext cx="553673" cy="1672635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2484D8E-CEBE-4D85-AF06-313683634D8C}"/>
                </a:ext>
              </a:extLst>
            </p:cNvPr>
            <p:cNvSpPr/>
            <p:nvPr/>
          </p:nvSpPr>
          <p:spPr>
            <a:xfrm rot="18650360" flipH="1">
              <a:off x="1535170" y="602817"/>
              <a:ext cx="553673" cy="1672635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E7521540-8DB7-4452-A789-818BD0623F23}"/>
              </a:ext>
            </a:extLst>
          </p:cNvPr>
          <p:cNvSpPr/>
          <p:nvPr/>
        </p:nvSpPr>
        <p:spPr>
          <a:xfrm>
            <a:off x="3675380" y="2742781"/>
            <a:ext cx="640935" cy="62240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F907BB8-D1E4-4A5A-AAEA-7BF4A3C0E378}"/>
              </a:ext>
            </a:extLst>
          </p:cNvPr>
          <p:cNvSpPr/>
          <p:nvPr/>
        </p:nvSpPr>
        <p:spPr>
          <a:xfrm>
            <a:off x="3058987" y="3577296"/>
            <a:ext cx="1892730" cy="124347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Attachment site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47783" y="397163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Antibody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A0A2FE-2AAA-461C-85B5-F7D5069484F9}"/>
              </a:ext>
            </a:extLst>
          </p:cNvPr>
          <p:cNvCxnSpPr>
            <a:cxnSpLocks/>
          </p:cNvCxnSpPr>
          <p:nvPr/>
        </p:nvCxnSpPr>
        <p:spPr>
          <a:xfrm>
            <a:off x="2752255" y="3060946"/>
            <a:ext cx="893741" cy="142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97B4875-9D75-4A08-9E8E-98FE073B071B}"/>
              </a:ext>
            </a:extLst>
          </p:cNvPr>
          <p:cNvSpPr/>
          <p:nvPr/>
        </p:nvSpPr>
        <p:spPr>
          <a:xfrm>
            <a:off x="4730484" y="2742781"/>
            <a:ext cx="3178759" cy="62240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D0550B2-4974-4D4E-B11C-E19DBAAF83FD}"/>
              </a:ext>
            </a:extLst>
          </p:cNvPr>
          <p:cNvCxnSpPr/>
          <p:nvPr/>
        </p:nvCxnSpPr>
        <p:spPr>
          <a:xfrm>
            <a:off x="4335572" y="3062374"/>
            <a:ext cx="365760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644892" y="3969626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Linker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E08729-0BF5-491A-904B-B11E715C14AD}"/>
              </a:ext>
            </a:extLst>
          </p:cNvPr>
          <p:cNvCxnSpPr/>
          <p:nvPr/>
        </p:nvCxnSpPr>
        <p:spPr>
          <a:xfrm>
            <a:off x="7940480" y="3060946"/>
            <a:ext cx="36576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Explosion: 8 Points 11">
            <a:extLst>
              <a:ext uri="{FF2B5EF4-FFF2-40B4-BE49-F238E27FC236}">
                <a16:creationId xmlns:a16="http://schemas.microsoft.com/office/drawing/2014/main" id="{0F16EC73-47ED-4FF0-BF9C-79E7B03A6EC2}"/>
              </a:ext>
            </a:extLst>
          </p:cNvPr>
          <p:cNvSpPr/>
          <p:nvPr/>
        </p:nvSpPr>
        <p:spPr>
          <a:xfrm>
            <a:off x="8328259" y="1725457"/>
            <a:ext cx="2743200" cy="1997410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CBA8190-3171-44D6-A705-F5E14E98F6F9}"/>
              </a:ext>
            </a:extLst>
          </p:cNvPr>
          <p:cNvSpPr txBox="1"/>
          <p:nvPr/>
        </p:nvSpPr>
        <p:spPr>
          <a:xfrm>
            <a:off x="8523915" y="3969626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Payload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545914-1F77-4123-B326-A5CBEF168F18}"/>
              </a:ext>
            </a:extLst>
          </p:cNvPr>
          <p:cNvSpPr txBox="1"/>
          <p:nvPr/>
        </p:nvSpPr>
        <p:spPr>
          <a:xfrm>
            <a:off x="180382" y="4521362"/>
            <a:ext cx="32138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Targets a well-characterized antigen with high tumor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Has limited interaction with normal tissue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Minimal nonspecific binding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Maintains stability, binding, internalization, etc.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314ACA3-2004-452D-AABB-1196B26A7D1F}"/>
              </a:ext>
            </a:extLst>
          </p:cNvPr>
          <p:cNvSpPr txBox="1"/>
          <p:nvPr/>
        </p:nvSpPr>
        <p:spPr>
          <a:xfrm>
            <a:off x="3065971" y="4519349"/>
            <a:ext cx="30300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Typically occurs through nonspecific modification of cysteine or lysine residues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Mixture of conjugates with variable payload to antibody ratios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Site-selective conjugation technologies can produce more homogeneous ADCs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128D11D-AFD3-4B9C-9A82-FEE1B94A476D}"/>
              </a:ext>
            </a:extLst>
          </p:cNvPr>
          <p:cNvSpPr txBox="1"/>
          <p:nvPr/>
        </p:nvSpPr>
        <p:spPr>
          <a:xfrm>
            <a:off x="5937474" y="4514730"/>
            <a:ext cx="28045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Stable in circulation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Selective intracellular release of payload, via cleavable or non-cleavable linkages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932357-68B3-4EAE-81DA-04753DF5AB3B}"/>
              </a:ext>
            </a:extLst>
          </p:cNvPr>
          <p:cNvSpPr txBox="1"/>
          <p:nvPr/>
        </p:nvSpPr>
        <p:spPr>
          <a:xfrm>
            <a:off x="8726446" y="4510111"/>
            <a:ext cx="32138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Highly potent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Non-immunogenic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Can be modified to allow for linker attachment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 well-defined mechanism of action</a:t>
            </a:r>
          </a:p>
        </p:txBody>
      </p:sp>
    </p:spTree>
    <p:extLst>
      <p:ext uri="{BB962C8B-B14F-4D97-AF65-F5344CB8AC3E}">
        <p14:creationId xmlns:p14="http://schemas.microsoft.com/office/powerpoint/2010/main" val="1001046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507409" y="90679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121028" y="101493"/>
            <a:ext cx="3169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Mylotarg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4626F17-785C-4301-B02A-C62CB4E430EA}"/>
              </a:ext>
            </a:extLst>
          </p:cNvPr>
          <p:cNvSpPr/>
          <p:nvPr/>
        </p:nvSpPr>
        <p:spPr>
          <a:xfrm>
            <a:off x="5287233" y="1041953"/>
            <a:ext cx="1260415" cy="60868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19F4D4D-8A67-463F-9335-F733F6B66518}"/>
              </a:ext>
            </a:extLst>
          </p:cNvPr>
          <p:cNvCxnSpPr>
            <a:cxnSpLocks/>
          </p:cNvCxnSpPr>
          <p:nvPr/>
        </p:nvCxnSpPr>
        <p:spPr>
          <a:xfrm>
            <a:off x="5507706" y="1657677"/>
            <a:ext cx="0" cy="60786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514F2A5-0342-4C27-9739-F548F82E9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014325"/>
              </p:ext>
            </p:extLst>
          </p:nvPr>
        </p:nvGraphicFramePr>
        <p:xfrm>
          <a:off x="2665490" y="1917043"/>
          <a:ext cx="33083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3308760" imgH="929520" progId="ChemDraw.Document.6.0">
                  <p:embed/>
                </p:oleObj>
              </mc:Choice>
              <mc:Fallback>
                <p:oleObj name="CS ChemDraw Drawing" r:id="rId2" imgW="3308760" imgH="929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65490" y="1917043"/>
                        <a:ext cx="330835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Explosion: 8 Points 54">
            <a:extLst>
              <a:ext uri="{FF2B5EF4-FFF2-40B4-BE49-F238E27FC236}">
                <a16:creationId xmlns:a16="http://schemas.microsoft.com/office/drawing/2014/main" id="{FC3116D5-04F7-47CE-9E6C-D47E36693EE5}"/>
              </a:ext>
            </a:extLst>
          </p:cNvPr>
          <p:cNvSpPr>
            <a:spLocks noChangeAspect="1"/>
          </p:cNvSpPr>
          <p:nvPr/>
        </p:nvSpPr>
        <p:spPr>
          <a:xfrm>
            <a:off x="5890333" y="2195941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4779F78-7ACE-4351-8971-98842970B0D4}"/>
              </a:ext>
            </a:extLst>
          </p:cNvPr>
          <p:cNvSpPr/>
          <p:nvPr/>
        </p:nvSpPr>
        <p:spPr>
          <a:xfrm>
            <a:off x="3835912" y="1212786"/>
            <a:ext cx="1260415" cy="41645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DCD8F57-9C9F-4E38-8379-235AD9D624B2}"/>
              </a:ext>
            </a:extLst>
          </p:cNvPr>
          <p:cNvCxnSpPr>
            <a:cxnSpLocks/>
          </p:cNvCxnSpPr>
          <p:nvPr/>
        </p:nvCxnSpPr>
        <p:spPr>
          <a:xfrm>
            <a:off x="4669624" y="1629244"/>
            <a:ext cx="0" cy="60786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643E0483-DC70-44A1-880D-899EADA6C10F}"/>
              </a:ext>
            </a:extLst>
          </p:cNvPr>
          <p:cNvSpPr txBox="1"/>
          <p:nvPr/>
        </p:nvSpPr>
        <p:spPr>
          <a:xfrm>
            <a:off x="5324015" y="1041953"/>
            <a:ext cx="144662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Disulfide Reducible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B49A697-6866-44F6-BD61-260A539EEB7B}"/>
              </a:ext>
            </a:extLst>
          </p:cNvPr>
          <p:cNvSpPr txBox="1"/>
          <p:nvPr/>
        </p:nvSpPr>
        <p:spPr>
          <a:xfrm>
            <a:off x="3889274" y="1231323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Acid Labile</a:t>
            </a:r>
          </a:p>
        </p:txBody>
      </p:sp>
    </p:spTree>
    <p:extLst>
      <p:ext uri="{BB962C8B-B14F-4D97-AF65-F5344CB8AC3E}">
        <p14:creationId xmlns:p14="http://schemas.microsoft.com/office/powerpoint/2010/main" val="1689588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1305136" y="923807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Zynlonta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4942193" y="1338570"/>
            <a:ext cx="12759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Enzyme Cleavable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53949A-3D52-4B3F-A475-C312AF70385F}"/>
              </a:ext>
            </a:extLst>
          </p:cNvPr>
          <p:cNvSpPr/>
          <p:nvPr/>
        </p:nvSpPr>
        <p:spPr>
          <a:xfrm>
            <a:off x="4965095" y="1376212"/>
            <a:ext cx="1260415" cy="60868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B050"/>
                </a:solidFill>
              </a:ln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B119BC8-F59A-44B4-A6D9-3163540424A5}"/>
              </a:ext>
            </a:extLst>
          </p:cNvPr>
          <p:cNvCxnSpPr>
            <a:cxnSpLocks/>
          </p:cNvCxnSpPr>
          <p:nvPr/>
        </p:nvCxnSpPr>
        <p:spPr>
          <a:xfrm>
            <a:off x="5798807" y="1984901"/>
            <a:ext cx="0" cy="60786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9BD5AF3-4A59-4CD4-8619-B819D46FB3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228919"/>
              </p:ext>
            </p:extLst>
          </p:nvPr>
        </p:nvGraphicFramePr>
        <p:xfrm>
          <a:off x="3037218" y="2675564"/>
          <a:ext cx="435451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354560" imgH="1185840" progId="ChemDraw.Document.6.0">
                  <p:embed/>
                </p:oleObj>
              </mc:Choice>
              <mc:Fallback>
                <p:oleObj name="CS ChemDraw Drawing" r:id="rId2" imgW="4354560" imgH="11858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37218" y="2675564"/>
                        <a:ext cx="4354513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Explosion: 8 Points 45">
            <a:extLst>
              <a:ext uri="{FF2B5EF4-FFF2-40B4-BE49-F238E27FC236}">
                <a16:creationId xmlns:a16="http://schemas.microsoft.com/office/drawing/2014/main" id="{CE53568E-FD4E-48B2-ADB8-CB5B157F3C4E}"/>
              </a:ext>
            </a:extLst>
          </p:cNvPr>
          <p:cNvSpPr>
            <a:spLocks noChangeAspect="1"/>
          </p:cNvSpPr>
          <p:nvPr/>
        </p:nvSpPr>
        <p:spPr>
          <a:xfrm>
            <a:off x="7354407" y="2896994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9838F90-3A24-4B22-869E-0B4775C4ED22}"/>
              </a:ext>
            </a:extLst>
          </p:cNvPr>
          <p:cNvGrpSpPr>
            <a:grpSpLocks noChangeAspect="1"/>
          </p:cNvGrpSpPr>
          <p:nvPr/>
        </p:nvGrpSpPr>
        <p:grpSpPr>
          <a:xfrm>
            <a:off x="915926" y="1520327"/>
            <a:ext cx="3740039" cy="1835556"/>
            <a:chOff x="-1250916" y="383986"/>
            <a:chExt cx="7480078" cy="3671112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34800E5-88CF-479E-BEE9-6541C29B7E96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9610ADE-3195-47E1-BEF5-2C4A2E2FA78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AB42BEA-6E0C-48CC-B79D-89244A2FE866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85330EA7-1C33-4E0F-A5FC-A78202A1E5D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68" name="Group 67">
                    <a:extLst>
                      <a:ext uri="{FF2B5EF4-FFF2-40B4-BE49-F238E27FC236}">
                        <a16:creationId xmlns:a16="http://schemas.microsoft.com/office/drawing/2014/main" id="{816E23A0-4577-4FF6-BBA8-ABC0CFDC6AAC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70" name="Rectangle: Rounded Corners 69">
                      <a:extLst>
                        <a:ext uri="{FF2B5EF4-FFF2-40B4-BE49-F238E27FC236}">
                          <a16:creationId xmlns:a16="http://schemas.microsoft.com/office/drawing/2014/main" id="{6D9220C2-AD48-4781-8271-AC85A00E826C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" name="Arc 70">
                      <a:extLst>
                        <a:ext uri="{FF2B5EF4-FFF2-40B4-BE49-F238E27FC236}">
                          <a16:creationId xmlns:a16="http://schemas.microsoft.com/office/drawing/2014/main" id="{3894CEE6-ADA8-4B50-AAE2-E8FF24E3BF1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69" name="Arc 68">
                    <a:extLst>
                      <a:ext uri="{FF2B5EF4-FFF2-40B4-BE49-F238E27FC236}">
                        <a16:creationId xmlns:a16="http://schemas.microsoft.com/office/drawing/2014/main" id="{C807F984-4E37-4D3C-B38C-74B169CD6B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BD69CEBB-6E82-406E-8C09-ADE69E28772C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83D2B32D-61C6-462B-AF3E-E68A8A514E23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0C4AA446-7E0C-4198-99BB-4801EC45868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EEB6DF50-5D41-4F1C-B00A-BA80C452FFE2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609B6AB4-D978-4A11-A637-04321BAD5BB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E582804C-3CBC-4F06-9430-EEE683009F98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62" name="Rectangle: Rounded Corners 61">
                      <a:extLst>
                        <a:ext uri="{FF2B5EF4-FFF2-40B4-BE49-F238E27FC236}">
                          <a16:creationId xmlns:a16="http://schemas.microsoft.com/office/drawing/2014/main" id="{2D03C90F-82E8-4D86-B0F1-D88223B777C9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" name="Arc 62">
                      <a:extLst>
                        <a:ext uri="{FF2B5EF4-FFF2-40B4-BE49-F238E27FC236}">
                          <a16:creationId xmlns:a16="http://schemas.microsoft.com/office/drawing/2014/main" id="{C97BD941-DE18-44B3-AD0F-1735FC0DD3F1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61" name="Arc 60">
                    <a:extLst>
                      <a:ext uri="{FF2B5EF4-FFF2-40B4-BE49-F238E27FC236}">
                        <a16:creationId xmlns:a16="http://schemas.microsoft.com/office/drawing/2014/main" id="{76DB9858-19B4-406B-AB70-42635E354113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265FAE09-8F2C-436F-83F1-A6508E209B58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975347C0-60C7-4EBB-B915-853F74F53D57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52BCBA5B-4F0B-49E5-BE7E-D7EFC17247A4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: Rounded Corners 52">
                <a:extLst>
                  <a:ext uri="{FF2B5EF4-FFF2-40B4-BE49-F238E27FC236}">
                    <a16:creationId xmlns:a16="http://schemas.microsoft.com/office/drawing/2014/main" id="{B79627E9-52AF-454F-AA2D-6BEAADBC5437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: Rounded Corners 53">
                <a:extLst>
                  <a:ext uri="{FF2B5EF4-FFF2-40B4-BE49-F238E27FC236}">
                    <a16:creationId xmlns:a16="http://schemas.microsoft.com/office/drawing/2014/main" id="{9C43E8B5-C887-4D66-AF36-DE9F4577A8A3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7113023B-F8C5-455E-9FE9-20DF6DB161E3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1533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1252036" y="535693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Kadcyla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3482122" y="1809948"/>
            <a:ext cx="2048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Non-cleavable Linker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F2BF1CF-F5B1-4D15-8389-A825D3593435}"/>
              </a:ext>
            </a:extLst>
          </p:cNvPr>
          <p:cNvGrpSpPr>
            <a:grpSpLocks noChangeAspect="1"/>
          </p:cNvGrpSpPr>
          <p:nvPr/>
        </p:nvGrpSpPr>
        <p:grpSpPr>
          <a:xfrm>
            <a:off x="999901" y="1221747"/>
            <a:ext cx="3740039" cy="1835556"/>
            <a:chOff x="-1250916" y="383986"/>
            <a:chExt cx="7480078" cy="3671112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0F08173-4F3F-4278-98C8-A78AD856A9B8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90A153BC-C068-45B1-AA12-4947ADA9F81A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BA117F47-3806-48BC-BA14-4914DA2DB52D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0D89FFFB-DD6D-4949-842F-28B0052CEF81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69" name="Group 68">
                    <a:extLst>
                      <a:ext uri="{FF2B5EF4-FFF2-40B4-BE49-F238E27FC236}">
                        <a16:creationId xmlns:a16="http://schemas.microsoft.com/office/drawing/2014/main" id="{99D66C49-39D6-47B7-86B0-AC0918A722A2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71" name="Rectangle: Rounded Corners 70">
                      <a:extLst>
                        <a:ext uri="{FF2B5EF4-FFF2-40B4-BE49-F238E27FC236}">
                          <a16:creationId xmlns:a16="http://schemas.microsoft.com/office/drawing/2014/main" id="{E389D788-A7D1-4DED-9638-FA8527318E2D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2" name="Arc 71">
                      <a:extLst>
                        <a:ext uri="{FF2B5EF4-FFF2-40B4-BE49-F238E27FC236}">
                          <a16:creationId xmlns:a16="http://schemas.microsoft.com/office/drawing/2014/main" id="{E83C0652-E50F-4195-B2A8-DD3333D7F282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70" name="Arc 69">
                    <a:extLst>
                      <a:ext uri="{FF2B5EF4-FFF2-40B4-BE49-F238E27FC236}">
                        <a16:creationId xmlns:a16="http://schemas.microsoft.com/office/drawing/2014/main" id="{4EF510C4-AAA4-45A0-BE78-EDCD65435484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C6625F36-FE9C-4FA2-BFD6-840A34447D60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5A9F3FF6-3059-4D91-A4C7-C34DA397C287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8F8FF05D-A9FA-4571-B8AC-E947E6A0625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1EA3A80E-723A-4BDC-824D-783EA85D5351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43C191CE-F89F-4090-B811-E34159385A44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61" name="Group 60">
                    <a:extLst>
                      <a:ext uri="{FF2B5EF4-FFF2-40B4-BE49-F238E27FC236}">
                        <a16:creationId xmlns:a16="http://schemas.microsoft.com/office/drawing/2014/main" id="{7201DC03-E677-409B-AAA8-2A1C58065E82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63" name="Rectangle: Rounded Corners 62">
                      <a:extLst>
                        <a:ext uri="{FF2B5EF4-FFF2-40B4-BE49-F238E27FC236}">
                          <a16:creationId xmlns:a16="http://schemas.microsoft.com/office/drawing/2014/main" id="{FE428E96-CB4B-44C2-BADA-D37034B1333B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" name="Arc 63">
                      <a:extLst>
                        <a:ext uri="{FF2B5EF4-FFF2-40B4-BE49-F238E27FC236}">
                          <a16:creationId xmlns:a16="http://schemas.microsoft.com/office/drawing/2014/main" id="{92AD823D-632A-4167-8A98-109DEAA12197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62" name="Arc 61">
                    <a:extLst>
                      <a:ext uri="{FF2B5EF4-FFF2-40B4-BE49-F238E27FC236}">
                        <a16:creationId xmlns:a16="http://schemas.microsoft.com/office/drawing/2014/main" id="{19D03F73-EA1C-4B26-BB7A-DE911CF3B33C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75AB4814-CCB8-4A00-8F2A-1201CA324322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C7F4D356-8A8B-40BC-AE03-673F8EFDCFAB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53" name="Rectangle: Rounded Corners 52">
                <a:extLst>
                  <a:ext uri="{FF2B5EF4-FFF2-40B4-BE49-F238E27FC236}">
                    <a16:creationId xmlns:a16="http://schemas.microsoft.com/office/drawing/2014/main" id="{81669028-0836-4303-BDAC-F3FEF60D37B3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: Rounded Corners 53">
                <a:extLst>
                  <a:ext uri="{FF2B5EF4-FFF2-40B4-BE49-F238E27FC236}">
                    <a16:creationId xmlns:a16="http://schemas.microsoft.com/office/drawing/2014/main" id="{25A568CD-6A27-42F2-93DC-38DBE23E29C3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83C93F33-BC4D-493B-B9DC-9664CDE86161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: Rounded Corners 55">
                <a:extLst>
                  <a:ext uri="{FF2B5EF4-FFF2-40B4-BE49-F238E27FC236}">
                    <a16:creationId xmlns:a16="http://schemas.microsoft.com/office/drawing/2014/main" id="{B95A68FC-5549-4855-B8D7-73B64277B5FE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429380F-DEBC-4ADB-94D6-82570D74D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042725"/>
              </p:ext>
            </p:extLst>
          </p:nvPr>
        </p:nvGraphicFramePr>
        <p:xfrm>
          <a:off x="3144766" y="2389077"/>
          <a:ext cx="22939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2294280" imgH="862920" progId="ChemDraw.Document.6.0">
                  <p:embed/>
                </p:oleObj>
              </mc:Choice>
              <mc:Fallback>
                <p:oleObj name="CS ChemDraw Drawing" r:id="rId2" imgW="2294280" imgH="862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44766" y="2389077"/>
                        <a:ext cx="2293937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Explosion: 8 Points 72">
            <a:extLst>
              <a:ext uri="{FF2B5EF4-FFF2-40B4-BE49-F238E27FC236}">
                <a16:creationId xmlns:a16="http://schemas.microsoft.com/office/drawing/2014/main" id="{A01991B6-F0A7-4524-9B4E-7A30EA5DBF07}"/>
              </a:ext>
            </a:extLst>
          </p:cNvPr>
          <p:cNvSpPr>
            <a:spLocks noChangeAspect="1"/>
          </p:cNvSpPr>
          <p:nvPr/>
        </p:nvSpPr>
        <p:spPr>
          <a:xfrm>
            <a:off x="5247879" y="2173378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98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1686818" y="1842608"/>
            <a:ext cx="3169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A. Mylotarg &amp; Besponsa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737187" y="3262686"/>
            <a:ext cx="12759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AcBut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7490854" y="3262686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N-Ac-</a:t>
            </a:r>
            <a:r>
              <a:rPr lang="en-US" i="1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ƴ</a:t>
            </a:r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-calicheamicin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2059537" y="3492409"/>
            <a:ext cx="18927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Gemtuzumab or Inotuzumab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6944325" y="1921428"/>
            <a:ext cx="3056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Mylotarg average DAR: 3 </a:t>
            </a:r>
          </a:p>
          <a:p>
            <a:pPr algn="ct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Besponsa average DAR:6</a:t>
            </a:r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1A60AF9F-E253-4D0C-9AB5-FEFB465D6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379988"/>
              </p:ext>
            </p:extLst>
          </p:nvPr>
        </p:nvGraphicFramePr>
        <p:xfrm>
          <a:off x="4704694" y="3575940"/>
          <a:ext cx="33083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3308760" imgH="929520" progId="ChemDraw.Document.6.0">
                  <p:embed/>
                </p:oleObj>
              </mc:Choice>
              <mc:Fallback>
                <p:oleObj name="CS ChemDraw Drawing" r:id="rId2" imgW="3308760" imgH="929520" progId="ChemDraw.Document.6.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514F2A5-0342-4C27-9739-F548F82E9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04694" y="3575940"/>
                        <a:ext cx="3308350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7929537" y="3854838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97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22654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B. Kadcyla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165039" y="3125765"/>
            <a:ext cx="12759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SMCC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6410352" y="3123077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Mertansine (DM1)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2059537" y="349240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Trastuzumab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6944325" y="1921428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Kadcyla average DAR: 3.5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6944325" y="3525516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FA0263-F42B-457F-A8DD-EB9B94915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401681"/>
              </p:ext>
            </p:extLst>
          </p:nvPr>
        </p:nvGraphicFramePr>
        <p:xfrm>
          <a:off x="4706776" y="3552605"/>
          <a:ext cx="22939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2294280" imgH="862920" progId="ChemDraw.Document.6.0">
                  <p:embed/>
                </p:oleObj>
              </mc:Choice>
              <mc:Fallback>
                <p:oleObj name="CS ChemDraw Drawing" r:id="rId2" imgW="2294280" imgH="862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06776" y="3552605"/>
                        <a:ext cx="2293937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548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4E04517-1885-4651-8077-FABD103891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107871"/>
              </p:ext>
            </p:extLst>
          </p:nvPr>
        </p:nvGraphicFramePr>
        <p:xfrm>
          <a:off x="4692650" y="3082925"/>
          <a:ext cx="4070350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086360" imgH="1505520" progId="ChemDraw.Document.6.0">
                  <p:embed/>
                </p:oleObj>
              </mc:Choice>
              <mc:Fallback>
                <p:oleObj name="CS ChemDraw Drawing" r:id="rId2" imgW="4086360" imgH="1505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92650" y="3082925"/>
                        <a:ext cx="4070350" cy="1497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C. Adcetris, Polivy, &amp; Padcev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079864" y="3081213"/>
            <a:ext cx="1638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mc-VC-PABC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7924918" y="2968750"/>
            <a:ext cx="25229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Monomethyl auristain E (MMAE)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Brentuximab,</a:t>
            </a:r>
          </a:p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Polatuzumab,</a:t>
            </a:r>
          </a:p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Enfortumab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7043905" y="1921428"/>
            <a:ext cx="29566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Adcetris average DAR: 4</a:t>
            </a:r>
          </a:p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Polivy average DAR: 3.5</a:t>
            </a:r>
          </a:p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Padcev average DAR: 4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8623835" y="3638261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58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DDA1E7-218E-4257-ACC7-4D75D224E709}"/>
              </a:ext>
            </a:extLst>
          </p:cNvPr>
          <p:cNvGrpSpPr>
            <a:grpSpLocks noChangeAspect="1"/>
          </p:cNvGrpSpPr>
          <p:nvPr/>
        </p:nvGrpSpPr>
        <p:grpSpPr>
          <a:xfrm>
            <a:off x="2560145" y="2427685"/>
            <a:ext cx="3740039" cy="1835556"/>
            <a:chOff x="-1250916" y="383986"/>
            <a:chExt cx="7480078" cy="367111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033DB09-F02C-4FC8-996B-7DE6C8F1EBA7}"/>
                </a:ext>
              </a:extLst>
            </p:cNvPr>
            <p:cNvGrpSpPr/>
            <p:nvPr/>
          </p:nvGrpSpPr>
          <p:grpSpPr>
            <a:xfrm>
              <a:off x="2664514" y="385793"/>
              <a:ext cx="3564648" cy="1944883"/>
              <a:chOff x="4177907" y="1909218"/>
              <a:chExt cx="3564648" cy="194488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9A6CC4D-0C82-46EF-AA4D-5B457D90A93C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D96D374-09F2-414E-91EB-8EBB5A34CBB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5458B591-3C55-4645-8D96-260DA99C0C43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A8A64C0A-B82C-4E34-A1AF-2ADA9652957F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43" name="Rectangle: Rounded Corners 42">
                      <a:extLst>
                        <a:ext uri="{FF2B5EF4-FFF2-40B4-BE49-F238E27FC236}">
                          <a16:creationId xmlns:a16="http://schemas.microsoft.com/office/drawing/2014/main" id="{B760D575-87EF-4644-A941-E7D668EEA0E5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7E7D134-8B97-472E-810E-D146B1BA6C98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623AEBA4-F10F-45DF-A351-295D63E79E70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6A129DF-73C7-42D3-B814-1EEF5CBD2263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C90687-78C3-4618-91B8-8944599F2A91}"/>
                </a:ext>
              </a:extLst>
            </p:cNvPr>
            <p:cNvGrpSpPr/>
            <p:nvPr/>
          </p:nvGrpSpPr>
          <p:grpSpPr>
            <a:xfrm flipH="1">
              <a:off x="-1250916" y="383986"/>
              <a:ext cx="3564648" cy="1944883"/>
              <a:chOff x="4177907" y="1909218"/>
              <a:chExt cx="3564648" cy="1944883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7E9E0E0-D9B1-4611-854E-6CA46CE836B7}"/>
                  </a:ext>
                </a:extLst>
              </p:cNvPr>
              <p:cNvSpPr/>
              <p:nvPr/>
            </p:nvSpPr>
            <p:spPr>
              <a:xfrm rot="20217013">
                <a:off x="4707155" y="3609802"/>
                <a:ext cx="238405" cy="244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DBEF440-90E3-4514-9EAB-9E77AD6AE78C}"/>
                  </a:ext>
                </a:extLst>
              </p:cNvPr>
              <p:cNvGrpSpPr/>
              <p:nvPr/>
            </p:nvGrpSpPr>
            <p:grpSpPr>
              <a:xfrm>
                <a:off x="4177907" y="1909218"/>
                <a:ext cx="3564648" cy="1821073"/>
                <a:chOff x="4177907" y="1909218"/>
                <a:chExt cx="3564648" cy="1821073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4ABF3E18-C8CD-46B3-AA63-93EADA2BE1EA}"/>
                    </a:ext>
                  </a:extLst>
                </p:cNvPr>
                <p:cNvGrpSpPr/>
                <p:nvPr/>
              </p:nvGrpSpPr>
              <p:grpSpPr>
                <a:xfrm>
                  <a:off x="4177907" y="1909218"/>
                  <a:ext cx="3564648" cy="1607941"/>
                  <a:chOff x="4177907" y="1909218"/>
                  <a:chExt cx="3564648" cy="160794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0578EE2-36D1-4D6F-B7B2-75F4CB857D56}"/>
                      </a:ext>
                    </a:extLst>
                  </p:cNvPr>
                  <p:cNvGrpSpPr/>
                  <p:nvPr/>
                </p:nvGrpSpPr>
                <p:grpSpPr>
                  <a:xfrm>
                    <a:off x="4177907" y="1909218"/>
                    <a:ext cx="3564648" cy="1479952"/>
                    <a:chOff x="4177907" y="1909218"/>
                    <a:chExt cx="3564648" cy="1479952"/>
                  </a:xfrm>
                </p:grpSpPr>
                <p:sp>
                  <p:nvSpPr>
                    <p:cNvPr id="34" name="Rectangle: Rounded Corners 33">
                      <a:extLst>
                        <a:ext uri="{FF2B5EF4-FFF2-40B4-BE49-F238E27FC236}">
                          <a16:creationId xmlns:a16="http://schemas.microsoft.com/office/drawing/2014/main" id="{BB8D32C4-65A2-41BF-9238-D9AA6C27BC57}"/>
                        </a:ext>
                      </a:extLst>
                    </p:cNvPr>
                    <p:cNvSpPr/>
                    <p:nvPr/>
                  </p:nvSpPr>
                  <p:spPr>
                    <a:xfrm rot="2965843">
                      <a:off x="5106469" y="2455405"/>
                      <a:ext cx="478173" cy="1389357"/>
                    </a:xfrm>
                    <a:prstGeom prst="roundRect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36A2738A-BCE4-48D2-9584-DA6D49E5A9F4}"/>
                        </a:ext>
                      </a:extLst>
                    </p:cNvPr>
                    <p:cNvSpPr/>
                    <p:nvPr/>
                  </p:nvSpPr>
                  <p:spPr>
                    <a:xfrm rot="8463937">
                      <a:off x="4177907" y="1909218"/>
                      <a:ext cx="3564648" cy="968361"/>
                    </a:xfrm>
                    <a:prstGeom prst="arc">
                      <a:avLst>
                        <a:gd name="adj1" fmla="val 16227391"/>
                        <a:gd name="adj2" fmla="val 21548160"/>
                      </a:avLst>
                    </a:prstGeom>
                    <a:noFill/>
                    <a:ln w="762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3" name="Arc 32">
                    <a:extLst>
                      <a:ext uri="{FF2B5EF4-FFF2-40B4-BE49-F238E27FC236}">
                        <a16:creationId xmlns:a16="http://schemas.microsoft.com/office/drawing/2014/main" id="{DFFA6913-F1F3-473B-A5FB-D055A24C0FA9}"/>
                      </a:ext>
                    </a:extLst>
                  </p:cNvPr>
                  <p:cNvSpPr/>
                  <p:nvPr/>
                </p:nvSpPr>
                <p:spPr>
                  <a:xfrm rot="8733296">
                    <a:off x="4595436" y="3001615"/>
                    <a:ext cx="737052" cy="515544"/>
                  </a:xfrm>
                  <a:prstGeom prst="arc">
                    <a:avLst>
                      <a:gd name="adj1" fmla="val 17554569"/>
                      <a:gd name="adj2" fmla="val 21548160"/>
                    </a:avLst>
                  </a:prstGeom>
                  <a:noFill/>
                  <a:ln w="76200">
                    <a:solidFill>
                      <a:schemeClr val="bg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3A4A938-3C5F-4611-9A6D-163532D19171}"/>
                    </a:ext>
                  </a:extLst>
                </p:cNvPr>
                <p:cNvSpPr/>
                <p:nvPr/>
              </p:nvSpPr>
              <p:spPr>
                <a:xfrm rot="20217013">
                  <a:off x="4638288" y="3485992"/>
                  <a:ext cx="1015528" cy="2442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0605D34-2726-4BDE-991D-2B507D99E61C}"/>
                </a:ext>
              </a:extLst>
            </p:cNvPr>
            <p:cNvGrpSpPr/>
            <p:nvPr/>
          </p:nvGrpSpPr>
          <p:grpSpPr>
            <a:xfrm>
              <a:off x="794110" y="997734"/>
              <a:ext cx="3384162" cy="3057364"/>
              <a:chOff x="975689" y="1162298"/>
              <a:chExt cx="3384162" cy="3057364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92CD380-68D1-454E-A922-6A3BBBD97D95}"/>
                  </a:ext>
                </a:extLst>
              </p:cNvPr>
              <p:cNvSpPr/>
              <p:nvPr/>
            </p:nvSpPr>
            <p:spPr>
              <a:xfrm>
                <a:off x="2072081" y="1719743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7BA0F7CE-1793-40CB-90EF-1688B2D466D8}"/>
                  </a:ext>
                </a:extLst>
              </p:cNvPr>
              <p:cNvSpPr/>
              <p:nvPr/>
            </p:nvSpPr>
            <p:spPr>
              <a:xfrm>
                <a:off x="2709786" y="1719742"/>
                <a:ext cx="553673" cy="2499919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4D1E8CD-C09F-4AC9-BA97-9E282C9E8CE7}"/>
                  </a:ext>
                </a:extLst>
              </p:cNvPr>
              <p:cNvSpPr/>
              <p:nvPr/>
            </p:nvSpPr>
            <p:spPr>
              <a:xfrm rot="2949640">
                <a:off x="3246697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32484D8E-CEBE-4D85-AF06-313683634D8C}"/>
                  </a:ext>
                </a:extLst>
              </p:cNvPr>
              <p:cNvSpPr/>
              <p:nvPr/>
            </p:nvSpPr>
            <p:spPr>
              <a:xfrm rot="18650360" flipH="1">
                <a:off x="1535170" y="602817"/>
                <a:ext cx="553673" cy="1672635"/>
              </a:xfrm>
              <a:prstGeom prst="round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8D73BAF-00A2-47E5-BB96-1C934E7463B5}"/>
              </a:ext>
            </a:extLst>
          </p:cNvPr>
          <p:cNvSpPr txBox="1"/>
          <p:nvPr/>
        </p:nvSpPr>
        <p:spPr>
          <a:xfrm>
            <a:off x="2091825" y="1838786"/>
            <a:ext cx="305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D. Enhertu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DA4AB-7B32-4FC5-862E-DDD0EF1D6645}"/>
              </a:ext>
            </a:extLst>
          </p:cNvPr>
          <p:cNvSpPr txBox="1"/>
          <p:nvPr/>
        </p:nvSpPr>
        <p:spPr>
          <a:xfrm>
            <a:off x="5079864" y="3081213"/>
            <a:ext cx="1638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Mc-GGFG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5AB58-151F-4E64-A8AB-978950785668}"/>
              </a:ext>
            </a:extLst>
          </p:cNvPr>
          <p:cNvSpPr txBox="1"/>
          <p:nvPr/>
        </p:nvSpPr>
        <p:spPr>
          <a:xfrm>
            <a:off x="7924918" y="2968750"/>
            <a:ext cx="2522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DXd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8DDA187-8E13-4FD5-BC4C-72ACF281BB34}"/>
              </a:ext>
            </a:extLst>
          </p:cNvPr>
          <p:cNvSpPr txBox="1"/>
          <p:nvPr/>
        </p:nvSpPr>
        <p:spPr>
          <a:xfrm>
            <a:off x="1980667" y="3324789"/>
            <a:ext cx="1892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Trastuzumab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D8F511-6ABE-4D08-BEC6-75F76E967234}"/>
              </a:ext>
            </a:extLst>
          </p:cNvPr>
          <p:cNvSpPr txBox="1"/>
          <p:nvPr/>
        </p:nvSpPr>
        <p:spPr>
          <a:xfrm>
            <a:off x="7043905" y="1921428"/>
            <a:ext cx="2956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Enhertu average DAR: 8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F783EF4-7F48-48E0-81A3-D0A254E55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257637"/>
              </p:ext>
            </p:extLst>
          </p:nvPr>
        </p:nvGraphicFramePr>
        <p:xfrm>
          <a:off x="4704448" y="3265879"/>
          <a:ext cx="42037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204080" imgH="957600" progId="ChemDraw.Document.6.0">
                  <p:embed/>
                </p:oleObj>
              </mc:Choice>
              <mc:Fallback>
                <p:oleObj name="CS ChemDraw Drawing" r:id="rId2" imgW="4204080" imgH="957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04448" y="3265879"/>
                        <a:ext cx="4203700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982A0EDA-4791-49B7-8BDC-D3A4BFCD4C5B}"/>
              </a:ext>
            </a:extLst>
          </p:cNvPr>
          <p:cNvSpPr>
            <a:spLocks noChangeAspect="1"/>
          </p:cNvSpPr>
          <p:nvPr/>
        </p:nvSpPr>
        <p:spPr>
          <a:xfrm>
            <a:off x="8661157" y="3510465"/>
            <a:ext cx="1260457" cy="9177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9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267</Words>
  <Application>Microsoft Office PowerPoint</Application>
  <PresentationFormat>Widescreen</PresentationFormat>
  <Paragraphs>85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Zephen Specht</dc:creator>
  <cp:lastModifiedBy>Zephen Specht</cp:lastModifiedBy>
  <cp:revision>36</cp:revision>
  <dcterms:created xsi:type="dcterms:W3CDTF">2021-07-08T21:47:05Z</dcterms:created>
  <dcterms:modified xsi:type="dcterms:W3CDTF">2021-07-09T23:54:41Z</dcterms:modified>
</cp:coreProperties>
</file>